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53" r:id="rId5"/>
    <p:sldId id="329" r:id="rId6"/>
    <p:sldId id="345" r:id="rId7"/>
    <p:sldId id="347" r:id="rId8"/>
    <p:sldId id="360" r:id="rId9"/>
    <p:sldId id="357" r:id="rId10"/>
    <p:sldId id="349" r:id="rId11"/>
    <p:sldId id="358" r:id="rId12"/>
    <p:sldId id="355" r:id="rId13"/>
    <p:sldId id="363" r:id="rId14"/>
    <p:sldId id="373" r:id="rId15"/>
    <p:sldId id="368" r:id="rId16"/>
    <p:sldId id="369" r:id="rId17"/>
    <p:sldId id="371" r:id="rId18"/>
    <p:sldId id="372" r:id="rId19"/>
    <p:sldId id="370" r:id="rId20"/>
    <p:sldId id="364" r:id="rId21"/>
    <p:sldId id="365" r:id="rId22"/>
    <p:sldId id="366" r:id="rId23"/>
    <p:sldId id="367" r:id="rId24"/>
    <p:sldId id="361" r:id="rId25"/>
    <p:sldId id="331" r:id="rId26"/>
    <p:sldId id="354" r:id="rId27"/>
    <p:sldId id="350" r:id="rId28"/>
    <p:sldId id="348" r:id="rId29"/>
    <p:sldId id="35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94966" autoAdjust="0"/>
  </p:normalViewPr>
  <p:slideViewPr>
    <p:cSldViewPr snapToGrid="0">
      <p:cViewPr varScale="1">
        <p:scale>
          <a:sx n="68" d="100"/>
          <a:sy n="68" d="100"/>
        </p:scale>
        <p:origin x="828"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6/15/2025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6/15/2025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61DF-CA03-2268-2076-6C158DCCB6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52FD6-CD27-BA15-FC2A-596A49ACA4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59F37D-A9B5-B7D7-CA4C-6FEC7E12C7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7B1041-4919-7D24-A13D-2214799BD5E9}"/>
              </a:ext>
            </a:extLst>
          </p:cNvPr>
          <p:cNvSpPr>
            <a:spLocks noGrp="1"/>
          </p:cNvSpPr>
          <p:nvPr>
            <p:ph type="sldNum" sz="quarter" idx="5"/>
          </p:nvPr>
        </p:nvSpPr>
        <p:spPr/>
        <p:txBody>
          <a:bodyPr/>
          <a:lstStyle/>
          <a:p>
            <a:fld id="{0775476F-A808-1F46-A368-07984F6DA22E}" type="slidenum">
              <a:rPr lang="en-US" smtClean="0"/>
              <a:t>6</a:t>
            </a:fld>
            <a:endParaRPr lang="en-US" dirty="0"/>
          </a:p>
        </p:txBody>
      </p:sp>
    </p:spTree>
    <p:extLst>
      <p:ext uri="{BB962C8B-B14F-4D97-AF65-F5344CB8AC3E}">
        <p14:creationId xmlns:p14="http://schemas.microsoft.com/office/powerpoint/2010/main" val="1822302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2E279-7727-E009-AF38-55DB11991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31B61-E2A2-C178-D403-917042E63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69AD60-5F58-75C3-8E87-230F9C41B0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3262B9-F6AC-6218-59C9-F3EAA63588C0}"/>
              </a:ext>
            </a:extLst>
          </p:cNvPr>
          <p:cNvSpPr>
            <a:spLocks noGrp="1"/>
          </p:cNvSpPr>
          <p:nvPr>
            <p:ph type="sldNum" sz="quarter" idx="5"/>
          </p:nvPr>
        </p:nvSpPr>
        <p:spPr/>
        <p:txBody>
          <a:bodyPr/>
          <a:lstStyle/>
          <a:p>
            <a:fld id="{0775476F-A808-1F46-A368-07984F6DA22E}" type="slidenum">
              <a:rPr lang="en-US" smtClean="0"/>
              <a:t>8</a:t>
            </a:fld>
            <a:endParaRPr lang="en-US" dirty="0"/>
          </a:p>
        </p:txBody>
      </p:sp>
    </p:spTree>
    <p:extLst>
      <p:ext uri="{BB962C8B-B14F-4D97-AF65-F5344CB8AC3E}">
        <p14:creationId xmlns:p14="http://schemas.microsoft.com/office/powerpoint/2010/main" val="1993992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4C239-62D1-6260-0E09-41352FC10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33499-A7C2-F2E5-8C2A-5F681F9CB7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70A9FB-BA1D-4DE9-DE6E-E8010FC64E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FF2A8B-BC3D-B772-BD59-DFFEE3C40610}"/>
              </a:ext>
            </a:extLst>
          </p:cNvPr>
          <p:cNvSpPr>
            <a:spLocks noGrp="1"/>
          </p:cNvSpPr>
          <p:nvPr>
            <p:ph type="sldNum" sz="quarter" idx="5"/>
          </p:nvPr>
        </p:nvSpPr>
        <p:spPr/>
        <p:txBody>
          <a:bodyPr/>
          <a:lstStyle/>
          <a:p>
            <a:fld id="{0775476F-A808-1F46-A368-07984F6DA22E}" type="slidenum">
              <a:rPr lang="en-US" smtClean="0"/>
              <a:t>10</a:t>
            </a:fld>
            <a:endParaRPr lang="en-US" dirty="0"/>
          </a:p>
        </p:txBody>
      </p:sp>
    </p:spTree>
    <p:extLst>
      <p:ext uri="{BB962C8B-B14F-4D97-AF65-F5344CB8AC3E}">
        <p14:creationId xmlns:p14="http://schemas.microsoft.com/office/powerpoint/2010/main" val="111804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314AE-4B83-6906-9946-D77A4C7C6C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29559-FD8D-7CE1-2075-B355900676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B6AC7-2E83-81A7-26E2-AD69348139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9CBB5F-C9A4-2720-5AAE-396F7549771D}"/>
              </a:ext>
            </a:extLst>
          </p:cNvPr>
          <p:cNvSpPr>
            <a:spLocks noGrp="1"/>
          </p:cNvSpPr>
          <p:nvPr>
            <p:ph type="sldNum" sz="quarter" idx="5"/>
          </p:nvPr>
        </p:nvSpPr>
        <p:spPr/>
        <p:txBody>
          <a:bodyPr/>
          <a:lstStyle/>
          <a:p>
            <a:fld id="{0775476F-A808-1F46-A368-07984F6DA22E}" type="slidenum">
              <a:rPr lang="en-US" smtClean="0"/>
              <a:t>11</a:t>
            </a:fld>
            <a:endParaRPr lang="en-US" dirty="0"/>
          </a:p>
        </p:txBody>
      </p:sp>
    </p:spTree>
    <p:extLst>
      <p:ext uri="{BB962C8B-B14F-4D97-AF65-F5344CB8AC3E}">
        <p14:creationId xmlns:p14="http://schemas.microsoft.com/office/powerpoint/2010/main" val="2252295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5E7DF-D9D6-2705-5224-FD688C951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048A6-2FF3-B5CA-5519-B14EDFDD76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EFFC4-E16B-3A13-498E-3A2DB3208F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2178B4-8C02-BF9A-F7FF-477DD252D459}"/>
              </a:ext>
            </a:extLst>
          </p:cNvPr>
          <p:cNvSpPr>
            <a:spLocks noGrp="1"/>
          </p:cNvSpPr>
          <p:nvPr>
            <p:ph type="sldNum" sz="quarter" idx="5"/>
          </p:nvPr>
        </p:nvSpPr>
        <p:spPr/>
        <p:txBody>
          <a:bodyPr/>
          <a:lstStyle/>
          <a:p>
            <a:fld id="{0775476F-A808-1F46-A368-07984F6DA22E}" type="slidenum">
              <a:rPr lang="en-US" smtClean="0"/>
              <a:t>12</a:t>
            </a:fld>
            <a:endParaRPr lang="en-US" dirty="0"/>
          </a:p>
        </p:txBody>
      </p:sp>
    </p:spTree>
    <p:extLst>
      <p:ext uri="{BB962C8B-B14F-4D97-AF65-F5344CB8AC3E}">
        <p14:creationId xmlns:p14="http://schemas.microsoft.com/office/powerpoint/2010/main" val="141100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67518-6CF3-6A8B-2139-D314B603C3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7BAA3B-3173-8997-C35B-F052FF7F8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34AE3-92E8-7AD2-69A9-3C316D3303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E30C87-B13A-757E-B8DE-47EEEFA4B758}"/>
              </a:ext>
            </a:extLst>
          </p:cNvPr>
          <p:cNvSpPr>
            <a:spLocks noGrp="1"/>
          </p:cNvSpPr>
          <p:nvPr>
            <p:ph type="sldNum" sz="quarter" idx="5"/>
          </p:nvPr>
        </p:nvSpPr>
        <p:spPr/>
        <p:txBody>
          <a:bodyPr/>
          <a:lstStyle/>
          <a:p>
            <a:fld id="{0775476F-A808-1F46-A368-07984F6DA22E}" type="slidenum">
              <a:rPr lang="en-US" smtClean="0"/>
              <a:t>14</a:t>
            </a:fld>
            <a:endParaRPr lang="en-US" dirty="0"/>
          </a:p>
        </p:txBody>
      </p:sp>
    </p:spTree>
    <p:extLst>
      <p:ext uri="{BB962C8B-B14F-4D97-AF65-F5344CB8AC3E}">
        <p14:creationId xmlns:p14="http://schemas.microsoft.com/office/powerpoint/2010/main" val="257553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83F82-798F-6EC5-2775-72B7AAAA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44AE77-B2A6-8B42-703E-5E73B77F2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94EDF-CC5F-A881-0187-2630FB8CD2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7AA15C-C964-CF04-5B1F-D70F3A59A25F}"/>
              </a:ext>
            </a:extLst>
          </p:cNvPr>
          <p:cNvSpPr>
            <a:spLocks noGrp="1"/>
          </p:cNvSpPr>
          <p:nvPr>
            <p:ph type="sldNum" sz="quarter" idx="5"/>
          </p:nvPr>
        </p:nvSpPr>
        <p:spPr/>
        <p:txBody>
          <a:bodyPr/>
          <a:lstStyle/>
          <a:p>
            <a:fld id="{0775476F-A808-1F46-A368-07984F6DA22E}" type="slidenum">
              <a:rPr lang="en-US" smtClean="0"/>
              <a:t>15</a:t>
            </a:fld>
            <a:endParaRPr lang="en-US" dirty="0"/>
          </a:p>
        </p:txBody>
      </p:sp>
    </p:spTree>
    <p:extLst>
      <p:ext uri="{BB962C8B-B14F-4D97-AF65-F5344CB8AC3E}">
        <p14:creationId xmlns:p14="http://schemas.microsoft.com/office/powerpoint/2010/main" val="1951754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22</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6.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40.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778633"/>
            <a:ext cx="6327648" cy="1752406"/>
          </a:xfrm>
        </p:spPr>
        <p:txBody>
          <a:bodyPr/>
          <a:lstStyle/>
          <a:p>
            <a:r>
              <a:rPr lang="en-US" dirty="0"/>
              <a:t>Engineers’ Platform</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8"/>
            <a:ext cx="5321808" cy="824404"/>
          </a:xfrm>
        </p:spPr>
        <p:txBody>
          <a:bodyPr/>
          <a:lstStyle/>
          <a:p>
            <a:r>
              <a:rPr lang="en-US" dirty="0"/>
              <a:t>Heba Mansour (RIM-140930)</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123E0-ACE2-C1FD-76E5-4C16CAEBF21A}"/>
            </a:ext>
          </a:extLst>
        </p:cNvPr>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D83F717C-891C-671B-296C-A53391540CE1}"/>
              </a:ext>
            </a:extLst>
          </p:cNvPr>
          <p:cNvSpPr txBox="1">
            <a:spLocks/>
          </p:cNvSpPr>
          <p:nvPr/>
        </p:nvSpPr>
        <p:spPr>
          <a:xfrm>
            <a:off x="11100230" y="225084"/>
            <a:ext cx="7848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mtClean="0"/>
              <a:pPr algn="r"/>
              <a:t>10</a:t>
            </a:fld>
            <a:endParaRPr lang="en-US" dirty="0"/>
          </a:p>
        </p:txBody>
      </p:sp>
      <p:pic>
        <p:nvPicPr>
          <p:cNvPr id="6" name="Picture 5">
            <a:extLst>
              <a:ext uri="{FF2B5EF4-FFF2-40B4-BE49-F238E27FC236}">
                <a16:creationId xmlns:a16="http://schemas.microsoft.com/office/drawing/2014/main" id="{6A7F75E0-21FF-B2F8-BB0B-C03131511EC1}"/>
              </a:ext>
            </a:extLst>
          </p:cNvPr>
          <p:cNvPicPr>
            <a:picLocks noChangeAspect="1"/>
          </p:cNvPicPr>
          <p:nvPr/>
        </p:nvPicPr>
        <p:blipFill>
          <a:blip r:embed="rId3"/>
          <a:srcRect/>
          <a:stretch/>
        </p:blipFill>
        <p:spPr>
          <a:xfrm>
            <a:off x="87507" y="225084"/>
            <a:ext cx="6559251" cy="3457490"/>
          </a:xfrm>
          <a:prstGeom prst="rect">
            <a:avLst/>
          </a:prstGeom>
        </p:spPr>
      </p:pic>
      <p:pic>
        <p:nvPicPr>
          <p:cNvPr id="4" name="Picture 3">
            <a:extLst>
              <a:ext uri="{FF2B5EF4-FFF2-40B4-BE49-F238E27FC236}">
                <a16:creationId xmlns:a16="http://schemas.microsoft.com/office/drawing/2014/main" id="{F36805F1-D8D8-2714-55BA-E92AB7DCA62E}"/>
              </a:ext>
            </a:extLst>
          </p:cNvPr>
          <p:cNvPicPr>
            <a:picLocks noChangeAspect="1"/>
          </p:cNvPicPr>
          <p:nvPr/>
        </p:nvPicPr>
        <p:blipFill>
          <a:blip r:embed="rId4"/>
          <a:srcRect/>
          <a:stretch/>
        </p:blipFill>
        <p:spPr>
          <a:xfrm>
            <a:off x="6259507" y="2233691"/>
            <a:ext cx="5799782" cy="4258552"/>
          </a:xfrm>
          <a:prstGeom prst="rect">
            <a:avLst/>
          </a:prstGeom>
        </p:spPr>
      </p:pic>
      <p:sp>
        <p:nvSpPr>
          <p:cNvPr id="5" name="TextBox 4">
            <a:extLst>
              <a:ext uri="{FF2B5EF4-FFF2-40B4-BE49-F238E27FC236}">
                <a16:creationId xmlns:a16="http://schemas.microsoft.com/office/drawing/2014/main" id="{5C705F04-B990-5335-7F3B-C8A1EE9142B8}"/>
              </a:ext>
            </a:extLst>
          </p:cNvPr>
          <p:cNvSpPr txBox="1"/>
          <p:nvPr/>
        </p:nvSpPr>
        <p:spPr>
          <a:xfrm>
            <a:off x="2347897" y="3623754"/>
            <a:ext cx="1651221" cy="400110"/>
          </a:xfrm>
          <a:prstGeom prst="rect">
            <a:avLst/>
          </a:prstGeom>
          <a:noFill/>
        </p:spPr>
        <p:txBody>
          <a:bodyPr wrap="none" rtlCol="0">
            <a:spAutoFit/>
          </a:bodyPr>
          <a:lstStyle/>
          <a:p>
            <a:r>
              <a:rPr lang="en-US" sz="2000" b="1" dirty="0"/>
              <a:t>Login interface</a:t>
            </a:r>
          </a:p>
        </p:txBody>
      </p:sp>
      <p:sp>
        <p:nvSpPr>
          <p:cNvPr id="9" name="TextBox 8">
            <a:extLst>
              <a:ext uri="{FF2B5EF4-FFF2-40B4-BE49-F238E27FC236}">
                <a16:creationId xmlns:a16="http://schemas.microsoft.com/office/drawing/2014/main" id="{1B900610-80A0-82A6-FC75-9E72F789BE20}"/>
              </a:ext>
            </a:extLst>
          </p:cNvPr>
          <p:cNvSpPr txBox="1"/>
          <p:nvPr/>
        </p:nvSpPr>
        <p:spPr>
          <a:xfrm>
            <a:off x="8277330" y="1639048"/>
            <a:ext cx="1764137" cy="400110"/>
          </a:xfrm>
          <a:prstGeom prst="rect">
            <a:avLst/>
          </a:prstGeom>
          <a:noFill/>
        </p:spPr>
        <p:txBody>
          <a:bodyPr wrap="none" rtlCol="0">
            <a:spAutoFit/>
          </a:bodyPr>
          <a:lstStyle/>
          <a:p>
            <a:r>
              <a:rPr lang="en-US" sz="2000" b="1" dirty="0"/>
              <a:t>Signup interface</a:t>
            </a:r>
          </a:p>
        </p:txBody>
      </p:sp>
      <p:pic>
        <p:nvPicPr>
          <p:cNvPr id="10" name="Picture 9">
            <a:extLst>
              <a:ext uri="{FF2B5EF4-FFF2-40B4-BE49-F238E27FC236}">
                <a16:creationId xmlns:a16="http://schemas.microsoft.com/office/drawing/2014/main" id="{DE25B19A-8B93-BC98-EA3E-2B03EC5475B5}"/>
              </a:ext>
            </a:extLst>
          </p:cNvPr>
          <p:cNvPicPr>
            <a:picLocks noChangeAspect="1"/>
          </p:cNvPicPr>
          <p:nvPr/>
        </p:nvPicPr>
        <p:blipFill>
          <a:blip r:embed="rId5"/>
          <a:srcRect/>
          <a:stretch/>
        </p:blipFill>
        <p:spPr>
          <a:xfrm>
            <a:off x="218112" y="4896667"/>
            <a:ext cx="5546004" cy="1736249"/>
          </a:xfrm>
          <a:prstGeom prst="rect">
            <a:avLst/>
          </a:prstGeom>
        </p:spPr>
      </p:pic>
      <p:sp>
        <p:nvSpPr>
          <p:cNvPr id="11" name="TextBox 10">
            <a:extLst>
              <a:ext uri="{FF2B5EF4-FFF2-40B4-BE49-F238E27FC236}">
                <a16:creationId xmlns:a16="http://schemas.microsoft.com/office/drawing/2014/main" id="{525BFF41-4D6E-61BD-6FD8-4722F4470819}"/>
              </a:ext>
            </a:extLst>
          </p:cNvPr>
          <p:cNvSpPr txBox="1"/>
          <p:nvPr/>
        </p:nvSpPr>
        <p:spPr>
          <a:xfrm>
            <a:off x="1467344" y="4362967"/>
            <a:ext cx="2683620" cy="400110"/>
          </a:xfrm>
          <a:prstGeom prst="rect">
            <a:avLst/>
          </a:prstGeom>
          <a:noFill/>
        </p:spPr>
        <p:txBody>
          <a:bodyPr wrap="none" rtlCol="0">
            <a:spAutoFit/>
          </a:bodyPr>
          <a:lstStyle/>
          <a:p>
            <a:r>
              <a:rPr lang="en-US" sz="2000" b="1" dirty="0"/>
              <a:t>Reset Password interface</a:t>
            </a:r>
          </a:p>
        </p:txBody>
      </p:sp>
    </p:spTree>
    <p:extLst>
      <p:ext uri="{BB962C8B-B14F-4D97-AF65-F5344CB8AC3E}">
        <p14:creationId xmlns:p14="http://schemas.microsoft.com/office/powerpoint/2010/main" val="385694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313E1-7F7C-9D0D-AEA6-42398D959CE4}"/>
            </a:ext>
          </a:extLst>
        </p:cNvPr>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FDD250D9-A62D-6FF7-5A45-FFA70D2F74B2}"/>
              </a:ext>
            </a:extLst>
          </p:cNvPr>
          <p:cNvSpPr txBox="1">
            <a:spLocks/>
          </p:cNvSpPr>
          <p:nvPr/>
        </p:nvSpPr>
        <p:spPr>
          <a:xfrm>
            <a:off x="11100230" y="225084"/>
            <a:ext cx="7848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mtClean="0"/>
              <a:pPr algn="r"/>
              <a:t>11</a:t>
            </a:fld>
            <a:endParaRPr lang="en-US" dirty="0"/>
          </a:p>
        </p:txBody>
      </p:sp>
      <p:pic>
        <p:nvPicPr>
          <p:cNvPr id="6" name="Picture 5">
            <a:extLst>
              <a:ext uri="{FF2B5EF4-FFF2-40B4-BE49-F238E27FC236}">
                <a16:creationId xmlns:a16="http://schemas.microsoft.com/office/drawing/2014/main" id="{5A1C0058-F514-780D-4111-23F758FE1DA5}"/>
              </a:ext>
            </a:extLst>
          </p:cNvPr>
          <p:cNvPicPr>
            <a:picLocks noChangeAspect="1"/>
          </p:cNvPicPr>
          <p:nvPr/>
        </p:nvPicPr>
        <p:blipFill>
          <a:blip r:embed="rId3"/>
          <a:srcRect/>
          <a:stretch/>
        </p:blipFill>
        <p:spPr>
          <a:xfrm>
            <a:off x="95811" y="102507"/>
            <a:ext cx="6070528" cy="4359581"/>
          </a:xfrm>
          <a:prstGeom prst="rect">
            <a:avLst/>
          </a:prstGeom>
        </p:spPr>
      </p:pic>
      <p:pic>
        <p:nvPicPr>
          <p:cNvPr id="4" name="Picture 3">
            <a:extLst>
              <a:ext uri="{FF2B5EF4-FFF2-40B4-BE49-F238E27FC236}">
                <a16:creationId xmlns:a16="http://schemas.microsoft.com/office/drawing/2014/main" id="{A41F08E7-4E7D-D82D-BEAC-74704DF01012}"/>
              </a:ext>
            </a:extLst>
          </p:cNvPr>
          <p:cNvPicPr>
            <a:picLocks noChangeAspect="1"/>
          </p:cNvPicPr>
          <p:nvPr/>
        </p:nvPicPr>
        <p:blipFill>
          <a:blip r:embed="rId4"/>
          <a:srcRect/>
          <a:stretch/>
        </p:blipFill>
        <p:spPr>
          <a:xfrm>
            <a:off x="6194475" y="2615933"/>
            <a:ext cx="5929849" cy="4084910"/>
          </a:xfrm>
          <a:prstGeom prst="rect">
            <a:avLst/>
          </a:prstGeom>
        </p:spPr>
      </p:pic>
      <p:sp>
        <p:nvSpPr>
          <p:cNvPr id="5" name="TextBox 4">
            <a:extLst>
              <a:ext uri="{FF2B5EF4-FFF2-40B4-BE49-F238E27FC236}">
                <a16:creationId xmlns:a16="http://schemas.microsoft.com/office/drawing/2014/main" id="{E8838544-37FD-2B9B-053A-04C17D66E6D6}"/>
              </a:ext>
            </a:extLst>
          </p:cNvPr>
          <p:cNvSpPr txBox="1"/>
          <p:nvPr/>
        </p:nvSpPr>
        <p:spPr>
          <a:xfrm>
            <a:off x="2011680" y="4458333"/>
            <a:ext cx="1775038" cy="400110"/>
          </a:xfrm>
          <a:prstGeom prst="rect">
            <a:avLst/>
          </a:prstGeom>
          <a:noFill/>
        </p:spPr>
        <p:txBody>
          <a:bodyPr wrap="none" rtlCol="0">
            <a:spAutoFit/>
          </a:bodyPr>
          <a:lstStyle/>
          <a:p>
            <a:r>
              <a:rPr lang="en-US" sz="2000" b="1" dirty="0"/>
              <a:t>Search interface</a:t>
            </a:r>
          </a:p>
        </p:txBody>
      </p:sp>
      <p:sp>
        <p:nvSpPr>
          <p:cNvPr id="9" name="TextBox 8">
            <a:extLst>
              <a:ext uri="{FF2B5EF4-FFF2-40B4-BE49-F238E27FC236}">
                <a16:creationId xmlns:a16="http://schemas.microsoft.com/office/drawing/2014/main" id="{AD253594-A54E-753D-0FAB-41988100D7C3}"/>
              </a:ext>
            </a:extLst>
          </p:cNvPr>
          <p:cNvSpPr txBox="1"/>
          <p:nvPr/>
        </p:nvSpPr>
        <p:spPr>
          <a:xfrm>
            <a:off x="8271880" y="2215823"/>
            <a:ext cx="2321661" cy="400110"/>
          </a:xfrm>
          <a:prstGeom prst="rect">
            <a:avLst/>
          </a:prstGeom>
          <a:noFill/>
        </p:spPr>
        <p:txBody>
          <a:bodyPr wrap="none" rtlCol="0">
            <a:spAutoFit/>
          </a:bodyPr>
          <a:lstStyle/>
          <a:p>
            <a:r>
              <a:rPr lang="en-US" sz="2000" b="1" dirty="0"/>
              <a:t>Add project interface</a:t>
            </a:r>
          </a:p>
        </p:txBody>
      </p:sp>
    </p:spTree>
    <p:extLst>
      <p:ext uri="{BB962C8B-B14F-4D97-AF65-F5344CB8AC3E}">
        <p14:creationId xmlns:p14="http://schemas.microsoft.com/office/powerpoint/2010/main" val="285099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2FE08-8B18-2C6F-0E38-9460CA3A7283}"/>
            </a:ext>
          </a:extLst>
        </p:cNvPr>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CB89E219-D000-115F-E69A-C0ABE59F10D0}"/>
              </a:ext>
            </a:extLst>
          </p:cNvPr>
          <p:cNvSpPr txBox="1">
            <a:spLocks/>
          </p:cNvSpPr>
          <p:nvPr/>
        </p:nvSpPr>
        <p:spPr>
          <a:xfrm>
            <a:off x="11100230" y="225084"/>
            <a:ext cx="7848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mtClean="0"/>
              <a:pPr algn="r"/>
              <a:t>12</a:t>
            </a:fld>
            <a:endParaRPr lang="en-US" dirty="0"/>
          </a:p>
        </p:txBody>
      </p:sp>
      <p:pic>
        <p:nvPicPr>
          <p:cNvPr id="6" name="Picture 5">
            <a:extLst>
              <a:ext uri="{FF2B5EF4-FFF2-40B4-BE49-F238E27FC236}">
                <a16:creationId xmlns:a16="http://schemas.microsoft.com/office/drawing/2014/main" id="{B2464ADF-440F-C590-ABDF-D0181C3DFF8E}"/>
              </a:ext>
            </a:extLst>
          </p:cNvPr>
          <p:cNvPicPr>
            <a:picLocks noChangeAspect="1"/>
          </p:cNvPicPr>
          <p:nvPr/>
        </p:nvPicPr>
        <p:blipFill>
          <a:blip r:embed="rId3"/>
          <a:srcRect/>
          <a:stretch/>
        </p:blipFill>
        <p:spPr>
          <a:xfrm>
            <a:off x="95811" y="311376"/>
            <a:ext cx="6070528" cy="3941843"/>
          </a:xfrm>
          <a:prstGeom prst="rect">
            <a:avLst/>
          </a:prstGeom>
        </p:spPr>
      </p:pic>
      <p:pic>
        <p:nvPicPr>
          <p:cNvPr id="4" name="Picture 3">
            <a:extLst>
              <a:ext uri="{FF2B5EF4-FFF2-40B4-BE49-F238E27FC236}">
                <a16:creationId xmlns:a16="http://schemas.microsoft.com/office/drawing/2014/main" id="{24A4E489-7D30-0177-10D4-439DF40FBB70}"/>
              </a:ext>
            </a:extLst>
          </p:cNvPr>
          <p:cNvPicPr>
            <a:picLocks noChangeAspect="1"/>
          </p:cNvPicPr>
          <p:nvPr/>
        </p:nvPicPr>
        <p:blipFill>
          <a:blip r:embed="rId4"/>
          <a:srcRect/>
          <a:stretch/>
        </p:blipFill>
        <p:spPr>
          <a:xfrm>
            <a:off x="6053797" y="2641792"/>
            <a:ext cx="6070528" cy="3941843"/>
          </a:xfrm>
          <a:prstGeom prst="rect">
            <a:avLst/>
          </a:prstGeom>
        </p:spPr>
      </p:pic>
      <p:sp>
        <p:nvSpPr>
          <p:cNvPr id="5" name="TextBox 4">
            <a:extLst>
              <a:ext uri="{FF2B5EF4-FFF2-40B4-BE49-F238E27FC236}">
                <a16:creationId xmlns:a16="http://schemas.microsoft.com/office/drawing/2014/main" id="{CBCFE2E1-1423-7CA9-9DAB-373BD49865AA}"/>
              </a:ext>
            </a:extLst>
          </p:cNvPr>
          <p:cNvSpPr txBox="1"/>
          <p:nvPr/>
        </p:nvSpPr>
        <p:spPr>
          <a:xfrm>
            <a:off x="2011680" y="4458333"/>
            <a:ext cx="2673424" cy="400110"/>
          </a:xfrm>
          <a:prstGeom prst="rect">
            <a:avLst/>
          </a:prstGeom>
          <a:noFill/>
        </p:spPr>
        <p:txBody>
          <a:bodyPr wrap="none" rtlCol="0">
            <a:spAutoFit/>
          </a:bodyPr>
          <a:lstStyle/>
          <a:p>
            <a:r>
              <a:rPr lang="en-US" sz="2000" b="1" dirty="0"/>
              <a:t>Engineer profile interface</a:t>
            </a:r>
          </a:p>
        </p:txBody>
      </p:sp>
      <p:sp>
        <p:nvSpPr>
          <p:cNvPr id="9" name="TextBox 8">
            <a:extLst>
              <a:ext uri="{FF2B5EF4-FFF2-40B4-BE49-F238E27FC236}">
                <a16:creationId xmlns:a16="http://schemas.microsoft.com/office/drawing/2014/main" id="{B0BAFD4C-1046-3B73-756C-88F1E3AD4D25}"/>
              </a:ext>
            </a:extLst>
          </p:cNvPr>
          <p:cNvSpPr txBox="1"/>
          <p:nvPr/>
        </p:nvSpPr>
        <p:spPr>
          <a:xfrm>
            <a:off x="7793579" y="2082242"/>
            <a:ext cx="2968185" cy="400110"/>
          </a:xfrm>
          <a:prstGeom prst="rect">
            <a:avLst/>
          </a:prstGeom>
          <a:noFill/>
        </p:spPr>
        <p:txBody>
          <a:bodyPr wrap="none" rtlCol="0">
            <a:spAutoFit/>
          </a:bodyPr>
          <a:lstStyle/>
          <a:p>
            <a:r>
              <a:rPr lang="en-US" sz="2000" b="1" dirty="0"/>
              <a:t>Received invitation interface</a:t>
            </a:r>
          </a:p>
        </p:txBody>
      </p:sp>
    </p:spTree>
    <p:extLst>
      <p:ext uri="{BB962C8B-B14F-4D97-AF65-F5344CB8AC3E}">
        <p14:creationId xmlns:p14="http://schemas.microsoft.com/office/powerpoint/2010/main" val="399846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2C32F-3877-1133-3FCF-444647D0D482}"/>
            </a:ext>
          </a:extLst>
        </p:cNvPr>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98C9167B-CE23-8760-9054-866B2BD3C3C2}"/>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10332" y="-11624"/>
            <a:ext cx="12192000" cy="6858000"/>
          </a:xfrm>
          <a:solidFill>
            <a:schemeClr val="bg1">
              <a:lumMod val="95000"/>
            </a:schemeClr>
          </a:solidFill>
        </p:spPr>
      </p:pic>
      <p:sp>
        <p:nvSpPr>
          <p:cNvPr id="7" name="Title 6">
            <a:extLst>
              <a:ext uri="{FF2B5EF4-FFF2-40B4-BE49-F238E27FC236}">
                <a16:creationId xmlns:a16="http://schemas.microsoft.com/office/drawing/2014/main" id="{01FD5664-90DC-816E-4BC4-2F644AF6AA41}"/>
              </a:ext>
            </a:extLst>
          </p:cNvPr>
          <p:cNvSpPr>
            <a:spLocks noGrp="1"/>
          </p:cNvSpPr>
          <p:nvPr>
            <p:ph type="ctrTitle"/>
          </p:nvPr>
        </p:nvSpPr>
        <p:spPr>
          <a:xfrm>
            <a:off x="1480394" y="2996418"/>
            <a:ext cx="9336548" cy="1251000"/>
          </a:xfrm>
        </p:spPr>
        <p:txBody>
          <a:bodyPr/>
          <a:lstStyle/>
          <a:p>
            <a:r>
              <a:rPr lang="en-US" dirty="0"/>
              <a:t>My project interfaces</a:t>
            </a:r>
            <a:br>
              <a:rPr lang="en-US" dirty="0"/>
            </a:br>
            <a:br>
              <a:rPr lang="en-US" dirty="0"/>
            </a:br>
            <a:r>
              <a:rPr lang="en-US" dirty="0"/>
              <a:t>Investor interfaces</a:t>
            </a:r>
          </a:p>
        </p:txBody>
      </p:sp>
      <p:sp>
        <p:nvSpPr>
          <p:cNvPr id="12" name="Plaque 11">
            <a:extLst>
              <a:ext uri="{FF2B5EF4-FFF2-40B4-BE49-F238E27FC236}">
                <a16:creationId xmlns:a16="http://schemas.microsoft.com/office/drawing/2014/main" id="{5592F4BF-90FA-6863-F836-0C53F5FA8584}"/>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64D3C2C-6F74-2649-AA61-56FAE53A7E75}"/>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CC13C2F-93E4-1D6A-402F-87CC4A7683E8}"/>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60434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FD8CF-1085-7C56-2886-ACADFF98C5A3}"/>
            </a:ext>
          </a:extLst>
        </p:cNvPr>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8D1326AB-013C-DE56-25BB-0A8DF7F22C32}"/>
              </a:ext>
            </a:extLst>
          </p:cNvPr>
          <p:cNvSpPr txBox="1">
            <a:spLocks/>
          </p:cNvSpPr>
          <p:nvPr/>
        </p:nvSpPr>
        <p:spPr>
          <a:xfrm>
            <a:off x="11100230" y="225084"/>
            <a:ext cx="7848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mtClean="0"/>
              <a:pPr algn="r"/>
              <a:t>14</a:t>
            </a:fld>
            <a:endParaRPr lang="en-US" dirty="0"/>
          </a:p>
        </p:txBody>
      </p:sp>
      <p:pic>
        <p:nvPicPr>
          <p:cNvPr id="6" name="Picture 5">
            <a:extLst>
              <a:ext uri="{FF2B5EF4-FFF2-40B4-BE49-F238E27FC236}">
                <a16:creationId xmlns:a16="http://schemas.microsoft.com/office/drawing/2014/main" id="{FC314360-D38E-0356-B5B5-4DBCFF198878}"/>
              </a:ext>
            </a:extLst>
          </p:cNvPr>
          <p:cNvPicPr>
            <a:picLocks noChangeAspect="1"/>
          </p:cNvPicPr>
          <p:nvPr/>
        </p:nvPicPr>
        <p:blipFill>
          <a:blip r:embed="rId3"/>
          <a:srcRect/>
          <a:stretch/>
        </p:blipFill>
        <p:spPr>
          <a:xfrm>
            <a:off x="306910" y="145136"/>
            <a:ext cx="5705296" cy="5270926"/>
          </a:xfrm>
          <a:prstGeom prst="rect">
            <a:avLst/>
          </a:prstGeom>
        </p:spPr>
      </p:pic>
      <p:pic>
        <p:nvPicPr>
          <p:cNvPr id="4" name="Picture 3">
            <a:extLst>
              <a:ext uri="{FF2B5EF4-FFF2-40B4-BE49-F238E27FC236}">
                <a16:creationId xmlns:a16="http://schemas.microsoft.com/office/drawing/2014/main" id="{190A348E-02A3-32EB-3A34-2BBDDBAE0F63}"/>
              </a:ext>
            </a:extLst>
          </p:cNvPr>
          <p:cNvPicPr>
            <a:picLocks noChangeAspect="1"/>
          </p:cNvPicPr>
          <p:nvPr/>
        </p:nvPicPr>
        <p:blipFill>
          <a:blip r:embed="rId4"/>
          <a:srcRect/>
          <a:stretch/>
        </p:blipFill>
        <p:spPr>
          <a:xfrm>
            <a:off x="6316394" y="1323410"/>
            <a:ext cx="5404459" cy="5309506"/>
          </a:xfrm>
          <a:prstGeom prst="rect">
            <a:avLst/>
          </a:prstGeom>
        </p:spPr>
      </p:pic>
      <p:sp>
        <p:nvSpPr>
          <p:cNvPr id="5" name="TextBox 4">
            <a:extLst>
              <a:ext uri="{FF2B5EF4-FFF2-40B4-BE49-F238E27FC236}">
                <a16:creationId xmlns:a16="http://schemas.microsoft.com/office/drawing/2014/main" id="{7C2D8ABD-417A-F00D-124F-5A0B1D6728A4}"/>
              </a:ext>
            </a:extLst>
          </p:cNvPr>
          <p:cNvSpPr txBox="1"/>
          <p:nvPr/>
        </p:nvSpPr>
        <p:spPr>
          <a:xfrm>
            <a:off x="2207317" y="5527477"/>
            <a:ext cx="1644104" cy="400110"/>
          </a:xfrm>
          <a:prstGeom prst="rect">
            <a:avLst/>
          </a:prstGeom>
          <a:noFill/>
        </p:spPr>
        <p:txBody>
          <a:bodyPr wrap="none" rtlCol="0">
            <a:spAutoFit/>
          </a:bodyPr>
          <a:lstStyle/>
          <a:p>
            <a:r>
              <a:rPr lang="en-US" sz="2000" b="1" dirty="0"/>
              <a:t>Posts interface</a:t>
            </a:r>
          </a:p>
        </p:txBody>
      </p:sp>
      <p:sp>
        <p:nvSpPr>
          <p:cNvPr id="9" name="TextBox 8">
            <a:extLst>
              <a:ext uri="{FF2B5EF4-FFF2-40B4-BE49-F238E27FC236}">
                <a16:creationId xmlns:a16="http://schemas.microsoft.com/office/drawing/2014/main" id="{CAAE670C-820A-D1B5-2A80-17856FBD83C6}"/>
              </a:ext>
            </a:extLst>
          </p:cNvPr>
          <p:cNvSpPr txBox="1"/>
          <p:nvPr/>
        </p:nvSpPr>
        <p:spPr>
          <a:xfrm>
            <a:off x="7863916" y="756755"/>
            <a:ext cx="2615011" cy="400110"/>
          </a:xfrm>
          <a:prstGeom prst="rect">
            <a:avLst/>
          </a:prstGeom>
          <a:noFill/>
        </p:spPr>
        <p:txBody>
          <a:bodyPr wrap="none" rtlCol="0">
            <a:spAutoFit/>
          </a:bodyPr>
          <a:lstStyle/>
          <a:p>
            <a:r>
              <a:rPr lang="en-US" sz="2000" b="1" dirty="0"/>
              <a:t>Investor profile interface</a:t>
            </a:r>
          </a:p>
        </p:txBody>
      </p:sp>
    </p:spTree>
    <p:extLst>
      <p:ext uri="{BB962C8B-B14F-4D97-AF65-F5344CB8AC3E}">
        <p14:creationId xmlns:p14="http://schemas.microsoft.com/office/powerpoint/2010/main" val="222148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C9BA5-B419-18DD-D044-98308ABDDB7B}"/>
            </a:ext>
          </a:extLst>
        </p:cNvPr>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E5B4BD8C-B71B-BF4E-5359-767FDCD21E7E}"/>
              </a:ext>
            </a:extLst>
          </p:cNvPr>
          <p:cNvSpPr txBox="1">
            <a:spLocks/>
          </p:cNvSpPr>
          <p:nvPr/>
        </p:nvSpPr>
        <p:spPr>
          <a:xfrm>
            <a:off x="11100230" y="225084"/>
            <a:ext cx="7848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mtClean="0"/>
              <a:pPr algn="r"/>
              <a:t>15</a:t>
            </a:fld>
            <a:endParaRPr lang="en-US" dirty="0"/>
          </a:p>
        </p:txBody>
      </p:sp>
      <p:pic>
        <p:nvPicPr>
          <p:cNvPr id="6" name="Picture 5">
            <a:extLst>
              <a:ext uri="{FF2B5EF4-FFF2-40B4-BE49-F238E27FC236}">
                <a16:creationId xmlns:a16="http://schemas.microsoft.com/office/drawing/2014/main" id="{69618643-DC18-79E6-0785-2D96503A2D39}"/>
              </a:ext>
            </a:extLst>
          </p:cNvPr>
          <p:cNvPicPr>
            <a:picLocks noChangeAspect="1"/>
          </p:cNvPicPr>
          <p:nvPr/>
        </p:nvPicPr>
        <p:blipFill>
          <a:blip r:embed="rId3"/>
          <a:srcRect/>
          <a:stretch/>
        </p:blipFill>
        <p:spPr>
          <a:xfrm>
            <a:off x="306910" y="225084"/>
            <a:ext cx="5705296" cy="4226763"/>
          </a:xfrm>
          <a:prstGeom prst="rect">
            <a:avLst/>
          </a:prstGeom>
        </p:spPr>
      </p:pic>
      <p:pic>
        <p:nvPicPr>
          <p:cNvPr id="4" name="Picture 3">
            <a:extLst>
              <a:ext uri="{FF2B5EF4-FFF2-40B4-BE49-F238E27FC236}">
                <a16:creationId xmlns:a16="http://schemas.microsoft.com/office/drawing/2014/main" id="{ED9F9111-BCB9-68AA-7326-39B2C101C4EE}"/>
              </a:ext>
            </a:extLst>
          </p:cNvPr>
          <p:cNvPicPr>
            <a:picLocks noChangeAspect="1"/>
          </p:cNvPicPr>
          <p:nvPr/>
        </p:nvPicPr>
        <p:blipFill>
          <a:blip r:embed="rId4"/>
          <a:srcRect/>
          <a:stretch/>
        </p:blipFill>
        <p:spPr>
          <a:xfrm>
            <a:off x="6270821" y="1375238"/>
            <a:ext cx="5837542" cy="5393102"/>
          </a:xfrm>
          <a:prstGeom prst="rect">
            <a:avLst/>
          </a:prstGeom>
        </p:spPr>
      </p:pic>
      <p:sp>
        <p:nvSpPr>
          <p:cNvPr id="5" name="TextBox 4">
            <a:extLst>
              <a:ext uri="{FF2B5EF4-FFF2-40B4-BE49-F238E27FC236}">
                <a16:creationId xmlns:a16="http://schemas.microsoft.com/office/drawing/2014/main" id="{577CEE8D-F0D7-3942-AC67-F472715BCE3D}"/>
              </a:ext>
            </a:extLst>
          </p:cNvPr>
          <p:cNvSpPr txBox="1"/>
          <p:nvPr/>
        </p:nvSpPr>
        <p:spPr>
          <a:xfrm>
            <a:off x="1899790" y="4580248"/>
            <a:ext cx="2519536" cy="400110"/>
          </a:xfrm>
          <a:prstGeom prst="rect">
            <a:avLst/>
          </a:prstGeom>
          <a:noFill/>
        </p:spPr>
        <p:txBody>
          <a:bodyPr wrap="none" rtlCol="0">
            <a:spAutoFit/>
          </a:bodyPr>
          <a:lstStyle/>
          <a:p>
            <a:r>
              <a:rPr lang="en-US" sz="2000" b="1" dirty="0"/>
              <a:t>Project details interface</a:t>
            </a:r>
          </a:p>
        </p:txBody>
      </p:sp>
      <p:sp>
        <p:nvSpPr>
          <p:cNvPr id="9" name="TextBox 8">
            <a:extLst>
              <a:ext uri="{FF2B5EF4-FFF2-40B4-BE49-F238E27FC236}">
                <a16:creationId xmlns:a16="http://schemas.microsoft.com/office/drawing/2014/main" id="{C4596C78-DC9B-7AD2-D4B1-2F81A1D0AAD8}"/>
              </a:ext>
            </a:extLst>
          </p:cNvPr>
          <p:cNvSpPr txBox="1"/>
          <p:nvPr/>
        </p:nvSpPr>
        <p:spPr>
          <a:xfrm>
            <a:off x="8320625" y="872317"/>
            <a:ext cx="2006896" cy="400110"/>
          </a:xfrm>
          <a:prstGeom prst="rect">
            <a:avLst/>
          </a:prstGeom>
          <a:noFill/>
        </p:spPr>
        <p:txBody>
          <a:bodyPr wrap="none" rtlCol="0">
            <a:spAutoFit/>
          </a:bodyPr>
          <a:lstStyle/>
          <a:p>
            <a:r>
              <a:rPr lang="en-US" sz="2000" b="1" dirty="0"/>
              <a:t>Edit post interface</a:t>
            </a:r>
          </a:p>
        </p:txBody>
      </p:sp>
    </p:spTree>
    <p:extLst>
      <p:ext uri="{BB962C8B-B14F-4D97-AF65-F5344CB8AC3E}">
        <p14:creationId xmlns:p14="http://schemas.microsoft.com/office/powerpoint/2010/main" val="33479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885D7-CD4B-4CD2-073D-1712049DFE12}"/>
            </a:ext>
          </a:extLst>
        </p:cNvPr>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F8B33832-AB7F-B6AF-64AB-83E9C8BBB351}"/>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10332" y="-11624"/>
            <a:ext cx="12192000" cy="6858000"/>
          </a:xfrm>
          <a:solidFill>
            <a:schemeClr val="bg1">
              <a:lumMod val="95000"/>
            </a:schemeClr>
          </a:solidFill>
        </p:spPr>
      </p:pic>
      <p:sp>
        <p:nvSpPr>
          <p:cNvPr id="7" name="Title 6">
            <a:extLst>
              <a:ext uri="{FF2B5EF4-FFF2-40B4-BE49-F238E27FC236}">
                <a16:creationId xmlns:a16="http://schemas.microsoft.com/office/drawing/2014/main" id="{BBDFEEC7-D2C2-AEC0-29F7-64509FD8DE69}"/>
              </a:ext>
            </a:extLst>
          </p:cNvPr>
          <p:cNvSpPr>
            <a:spLocks noGrp="1"/>
          </p:cNvSpPr>
          <p:nvPr>
            <p:ph type="ctrTitle"/>
          </p:nvPr>
        </p:nvSpPr>
        <p:spPr>
          <a:xfrm>
            <a:off x="1480394" y="2996418"/>
            <a:ext cx="9336548" cy="1251000"/>
          </a:xfrm>
        </p:spPr>
        <p:txBody>
          <a:bodyPr/>
          <a:lstStyle/>
          <a:p>
            <a:r>
              <a:rPr lang="en-US" dirty="0"/>
              <a:t>My project interfaces</a:t>
            </a:r>
            <a:br>
              <a:rPr lang="en-US" dirty="0"/>
            </a:br>
            <a:br>
              <a:rPr lang="en-US" dirty="0"/>
            </a:br>
            <a:r>
              <a:rPr lang="en-US" dirty="0"/>
              <a:t>Admin Dashboard</a:t>
            </a:r>
          </a:p>
        </p:txBody>
      </p:sp>
      <p:sp>
        <p:nvSpPr>
          <p:cNvPr id="12" name="Plaque 11">
            <a:extLst>
              <a:ext uri="{FF2B5EF4-FFF2-40B4-BE49-F238E27FC236}">
                <a16:creationId xmlns:a16="http://schemas.microsoft.com/office/drawing/2014/main" id="{FCFA26F9-8A39-9033-7E35-A063A8290873}"/>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2185CED-9DED-ACC9-BA9B-0EF3FE2D9C75}"/>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E42002F-EE83-829F-2F19-DCE3C21E7A3D}"/>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21471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57F59-EBAD-83DF-AEAB-41A4557185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4C6F6C-8AA4-F218-30B0-2A3686F935D4}"/>
              </a:ext>
            </a:extLst>
          </p:cNvPr>
          <p:cNvSpPr>
            <a:spLocks noGrp="1"/>
          </p:cNvSpPr>
          <p:nvPr>
            <p:ph type="title"/>
          </p:nvPr>
        </p:nvSpPr>
        <p:spPr>
          <a:xfrm>
            <a:off x="932688" y="228600"/>
            <a:ext cx="9528048" cy="1600200"/>
          </a:xfrm>
        </p:spPr>
        <p:txBody>
          <a:bodyPr/>
          <a:lstStyle/>
          <a:p>
            <a:r>
              <a:rPr lang="en-US" dirty="0"/>
              <a:t>Admin dashboard</a:t>
            </a:r>
          </a:p>
        </p:txBody>
      </p:sp>
      <p:sp>
        <p:nvSpPr>
          <p:cNvPr id="4" name="Slide Number Placeholder 3">
            <a:extLst>
              <a:ext uri="{FF2B5EF4-FFF2-40B4-BE49-F238E27FC236}">
                <a16:creationId xmlns:a16="http://schemas.microsoft.com/office/drawing/2014/main" id="{0AEAB650-EFC2-F60A-DC94-EADDBD730F61}"/>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17</a:t>
            </a:fld>
            <a:endParaRPr lang="en-US" dirty="0"/>
          </a:p>
        </p:txBody>
      </p:sp>
      <p:pic>
        <p:nvPicPr>
          <p:cNvPr id="5" name="Picture 4">
            <a:extLst>
              <a:ext uri="{FF2B5EF4-FFF2-40B4-BE49-F238E27FC236}">
                <a16:creationId xmlns:a16="http://schemas.microsoft.com/office/drawing/2014/main" id="{87655864-B5CF-1ED5-2171-D10F6D53E908}"/>
              </a:ext>
            </a:extLst>
          </p:cNvPr>
          <p:cNvPicPr>
            <a:picLocks noChangeAspect="1"/>
          </p:cNvPicPr>
          <p:nvPr/>
        </p:nvPicPr>
        <p:blipFill>
          <a:blip r:embed="rId2"/>
          <a:stretch>
            <a:fillRect/>
          </a:stretch>
        </p:blipFill>
        <p:spPr>
          <a:xfrm>
            <a:off x="67992" y="2106628"/>
            <a:ext cx="12053668" cy="4695100"/>
          </a:xfrm>
          <a:prstGeom prst="rect">
            <a:avLst/>
          </a:prstGeom>
        </p:spPr>
      </p:pic>
    </p:spTree>
    <p:extLst>
      <p:ext uri="{BB962C8B-B14F-4D97-AF65-F5344CB8AC3E}">
        <p14:creationId xmlns:p14="http://schemas.microsoft.com/office/powerpoint/2010/main" val="351186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83567-1F8F-F857-D2EA-FAEA1189ED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4E62AA-3756-F78A-B5EE-8C24C6E979B2}"/>
              </a:ext>
            </a:extLst>
          </p:cNvPr>
          <p:cNvSpPr>
            <a:spLocks noGrp="1"/>
          </p:cNvSpPr>
          <p:nvPr>
            <p:ph type="title"/>
          </p:nvPr>
        </p:nvSpPr>
        <p:spPr>
          <a:xfrm>
            <a:off x="932688" y="228600"/>
            <a:ext cx="9528048" cy="1600200"/>
          </a:xfrm>
        </p:spPr>
        <p:txBody>
          <a:bodyPr/>
          <a:lstStyle/>
          <a:p>
            <a:r>
              <a:rPr lang="en-US" dirty="0"/>
              <a:t>Manage users</a:t>
            </a:r>
          </a:p>
        </p:txBody>
      </p:sp>
      <p:sp>
        <p:nvSpPr>
          <p:cNvPr id="4" name="Slide Number Placeholder 3">
            <a:extLst>
              <a:ext uri="{FF2B5EF4-FFF2-40B4-BE49-F238E27FC236}">
                <a16:creationId xmlns:a16="http://schemas.microsoft.com/office/drawing/2014/main" id="{F9ADDD69-9E9F-BC99-6C59-8A7A84C372D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18</a:t>
            </a:fld>
            <a:endParaRPr lang="en-US" dirty="0"/>
          </a:p>
        </p:txBody>
      </p:sp>
      <p:pic>
        <p:nvPicPr>
          <p:cNvPr id="8" name="Picture 7">
            <a:extLst>
              <a:ext uri="{FF2B5EF4-FFF2-40B4-BE49-F238E27FC236}">
                <a16:creationId xmlns:a16="http://schemas.microsoft.com/office/drawing/2014/main" id="{9DBE5090-ED8E-7874-1E5C-6461026DA4C9}"/>
              </a:ext>
            </a:extLst>
          </p:cNvPr>
          <p:cNvPicPr>
            <a:picLocks noChangeAspect="1"/>
          </p:cNvPicPr>
          <p:nvPr/>
        </p:nvPicPr>
        <p:blipFill>
          <a:blip r:embed="rId2"/>
          <a:stretch>
            <a:fillRect/>
          </a:stretch>
        </p:blipFill>
        <p:spPr>
          <a:xfrm>
            <a:off x="76200" y="2124221"/>
            <a:ext cx="12039600" cy="4705643"/>
          </a:xfrm>
          <a:prstGeom prst="rect">
            <a:avLst/>
          </a:prstGeom>
        </p:spPr>
      </p:pic>
    </p:spTree>
    <p:extLst>
      <p:ext uri="{BB962C8B-B14F-4D97-AF65-F5344CB8AC3E}">
        <p14:creationId xmlns:p14="http://schemas.microsoft.com/office/powerpoint/2010/main" val="80287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E1398-1859-1F67-31BD-40B52B69E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FD3E7-C78D-21BF-1A50-C9F1AEAE0161}"/>
              </a:ext>
            </a:extLst>
          </p:cNvPr>
          <p:cNvSpPr>
            <a:spLocks noGrp="1"/>
          </p:cNvSpPr>
          <p:nvPr>
            <p:ph type="title"/>
          </p:nvPr>
        </p:nvSpPr>
        <p:spPr>
          <a:xfrm>
            <a:off x="932688" y="228600"/>
            <a:ext cx="9528048" cy="1600200"/>
          </a:xfrm>
        </p:spPr>
        <p:txBody>
          <a:bodyPr/>
          <a:lstStyle/>
          <a:p>
            <a:r>
              <a:rPr lang="en-US" dirty="0"/>
              <a:t>Manage comments</a:t>
            </a:r>
          </a:p>
        </p:txBody>
      </p:sp>
      <p:sp>
        <p:nvSpPr>
          <p:cNvPr id="4" name="Slide Number Placeholder 3">
            <a:extLst>
              <a:ext uri="{FF2B5EF4-FFF2-40B4-BE49-F238E27FC236}">
                <a16:creationId xmlns:a16="http://schemas.microsoft.com/office/drawing/2014/main" id="{C5DDE720-9BA8-A2DC-C141-92CE4A5E0FA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19</a:t>
            </a:fld>
            <a:endParaRPr lang="en-US" dirty="0"/>
          </a:p>
        </p:txBody>
      </p:sp>
      <p:pic>
        <p:nvPicPr>
          <p:cNvPr id="5" name="Picture 4">
            <a:extLst>
              <a:ext uri="{FF2B5EF4-FFF2-40B4-BE49-F238E27FC236}">
                <a16:creationId xmlns:a16="http://schemas.microsoft.com/office/drawing/2014/main" id="{05E592BC-801E-C900-91B5-AAF6C13FE94A}"/>
              </a:ext>
            </a:extLst>
          </p:cNvPr>
          <p:cNvPicPr>
            <a:picLocks noChangeAspect="1"/>
          </p:cNvPicPr>
          <p:nvPr/>
        </p:nvPicPr>
        <p:blipFill>
          <a:blip r:embed="rId2"/>
          <a:stretch>
            <a:fillRect/>
          </a:stretch>
        </p:blipFill>
        <p:spPr>
          <a:xfrm>
            <a:off x="0" y="2167792"/>
            <a:ext cx="12192000" cy="4546016"/>
          </a:xfrm>
          <a:prstGeom prst="rect">
            <a:avLst/>
          </a:prstGeom>
        </p:spPr>
      </p:pic>
    </p:spTree>
    <p:extLst>
      <p:ext uri="{BB962C8B-B14F-4D97-AF65-F5344CB8AC3E}">
        <p14:creationId xmlns:p14="http://schemas.microsoft.com/office/powerpoint/2010/main" val="425815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en-US" dirty="0"/>
              <a:t>Agenda</a:t>
            </a:r>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6000" y="2820290"/>
            <a:ext cx="5385816" cy="3393694"/>
          </a:xfrm>
        </p:spPr>
        <p:txBody>
          <a:bodyPr vert="horz" lIns="91440" tIns="45720" rIns="91440" bIns="45720" rtlCol="0" anchor="t">
            <a:normAutofit fontScale="92500" lnSpcReduction="20000"/>
          </a:bodyPr>
          <a:lstStyle/>
          <a:p>
            <a:pPr>
              <a:lnSpc>
                <a:spcPct val="150000"/>
              </a:lnSpc>
            </a:pPr>
            <a:r>
              <a:rPr lang="en-US" dirty="0"/>
              <a:t>Problem statement</a:t>
            </a:r>
          </a:p>
          <a:p>
            <a:pPr>
              <a:lnSpc>
                <a:spcPct val="150000"/>
              </a:lnSpc>
            </a:pPr>
            <a:r>
              <a:rPr lang="en-US" dirty="0"/>
              <a:t>Project Idea Brief</a:t>
            </a:r>
          </a:p>
          <a:p>
            <a:pPr>
              <a:lnSpc>
                <a:spcPct val="150000"/>
              </a:lnSpc>
            </a:pPr>
            <a:r>
              <a:rPr lang="en-US" dirty="0"/>
              <a:t>Key features</a:t>
            </a:r>
          </a:p>
          <a:p>
            <a:pPr>
              <a:lnSpc>
                <a:spcPct val="150000"/>
              </a:lnSpc>
            </a:pPr>
            <a:r>
              <a:rPr lang="en-US" dirty="0"/>
              <a:t>Interfaces screenshots</a:t>
            </a:r>
          </a:p>
          <a:p>
            <a:pPr>
              <a:lnSpc>
                <a:spcPct val="150000"/>
              </a:lnSpc>
            </a:pPr>
            <a:r>
              <a:rPr lang="en-US" dirty="0"/>
              <a:t>Architecture and tools used</a:t>
            </a:r>
          </a:p>
          <a:p>
            <a:pPr>
              <a:lnSpc>
                <a:spcPct val="150000"/>
              </a:lnSpc>
            </a:pPr>
            <a:r>
              <a:rPr lang="en-US" dirty="0"/>
              <a:t>Summary and future works</a:t>
            </a:r>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A52AA-9125-4C44-3DCD-F1047DD53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5B041-A631-74AC-5F9C-FB825432897C}"/>
              </a:ext>
            </a:extLst>
          </p:cNvPr>
          <p:cNvSpPr>
            <a:spLocks noGrp="1"/>
          </p:cNvSpPr>
          <p:nvPr>
            <p:ph type="title"/>
          </p:nvPr>
        </p:nvSpPr>
        <p:spPr>
          <a:xfrm>
            <a:off x="932688" y="228600"/>
            <a:ext cx="9528048" cy="1600200"/>
          </a:xfrm>
        </p:spPr>
        <p:txBody>
          <a:bodyPr/>
          <a:lstStyle/>
          <a:p>
            <a:r>
              <a:rPr lang="en-US" dirty="0"/>
              <a:t>Manage invitation</a:t>
            </a:r>
          </a:p>
        </p:txBody>
      </p:sp>
      <p:sp>
        <p:nvSpPr>
          <p:cNvPr id="4" name="Slide Number Placeholder 3">
            <a:extLst>
              <a:ext uri="{FF2B5EF4-FFF2-40B4-BE49-F238E27FC236}">
                <a16:creationId xmlns:a16="http://schemas.microsoft.com/office/drawing/2014/main" id="{C06F0B81-F954-E27D-C64E-35AB61CDB28D}"/>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20</a:t>
            </a:fld>
            <a:endParaRPr lang="en-US" dirty="0"/>
          </a:p>
        </p:txBody>
      </p:sp>
      <p:pic>
        <p:nvPicPr>
          <p:cNvPr id="5" name="Picture 4">
            <a:extLst>
              <a:ext uri="{FF2B5EF4-FFF2-40B4-BE49-F238E27FC236}">
                <a16:creationId xmlns:a16="http://schemas.microsoft.com/office/drawing/2014/main" id="{0BC2B945-D1C3-E705-D04E-4FD3AD72F4B9}"/>
              </a:ext>
            </a:extLst>
          </p:cNvPr>
          <p:cNvPicPr>
            <a:picLocks noChangeAspect="1"/>
          </p:cNvPicPr>
          <p:nvPr/>
        </p:nvPicPr>
        <p:blipFill>
          <a:blip r:embed="rId2"/>
          <a:stretch>
            <a:fillRect/>
          </a:stretch>
        </p:blipFill>
        <p:spPr>
          <a:xfrm>
            <a:off x="0" y="2145775"/>
            <a:ext cx="12192000" cy="4617904"/>
          </a:xfrm>
          <a:prstGeom prst="rect">
            <a:avLst/>
          </a:prstGeom>
        </p:spPr>
      </p:pic>
    </p:spTree>
    <p:extLst>
      <p:ext uri="{BB962C8B-B14F-4D97-AF65-F5344CB8AC3E}">
        <p14:creationId xmlns:p14="http://schemas.microsoft.com/office/powerpoint/2010/main" val="325205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1CC0D-E6C3-0089-28BD-89271255AA76}"/>
            </a:ext>
          </a:extLst>
        </p:cNvPr>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19120693-370A-ADD2-B3C7-A5576ADD9377}"/>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10332" y="-11624"/>
            <a:ext cx="12192000" cy="6858000"/>
          </a:xfrm>
          <a:solidFill>
            <a:schemeClr val="bg1">
              <a:lumMod val="95000"/>
            </a:schemeClr>
          </a:solidFill>
        </p:spPr>
      </p:pic>
      <p:sp>
        <p:nvSpPr>
          <p:cNvPr id="7" name="Title 6">
            <a:extLst>
              <a:ext uri="{FF2B5EF4-FFF2-40B4-BE49-F238E27FC236}">
                <a16:creationId xmlns:a16="http://schemas.microsoft.com/office/drawing/2014/main" id="{E2CBCD23-F42C-27EF-2488-B5D8605581CD}"/>
              </a:ext>
            </a:extLst>
          </p:cNvPr>
          <p:cNvSpPr>
            <a:spLocks noGrp="1"/>
          </p:cNvSpPr>
          <p:nvPr>
            <p:ph type="ctrTitle"/>
          </p:nvPr>
        </p:nvSpPr>
        <p:spPr>
          <a:xfrm>
            <a:off x="1522598" y="2996418"/>
            <a:ext cx="9336548" cy="1251000"/>
          </a:xfrm>
        </p:spPr>
        <p:txBody>
          <a:bodyPr/>
          <a:lstStyle/>
          <a:p>
            <a:r>
              <a:rPr lang="en-US" dirty="0"/>
              <a:t>Architecture </a:t>
            </a:r>
            <a:br>
              <a:rPr lang="en-US" dirty="0"/>
            </a:br>
            <a:br>
              <a:rPr lang="en-US" dirty="0"/>
            </a:br>
            <a:r>
              <a:rPr lang="en-US" dirty="0"/>
              <a:t>and tools used</a:t>
            </a:r>
          </a:p>
        </p:txBody>
      </p:sp>
      <p:sp>
        <p:nvSpPr>
          <p:cNvPr id="12" name="Plaque 11">
            <a:extLst>
              <a:ext uri="{FF2B5EF4-FFF2-40B4-BE49-F238E27FC236}">
                <a16:creationId xmlns:a16="http://schemas.microsoft.com/office/drawing/2014/main" id="{8869A2E3-9536-1748-FF75-6904A07B8848}"/>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BB7138FB-8D80-D123-2C6B-6CC4CFF689D4}"/>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689FD29-D8AD-B9AE-A9FD-4F674A6A7FA3}"/>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338766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5" descr="A group of orange flowers">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a:stretch/>
        </p:blipFill>
        <p:spPr>
          <a:xfrm>
            <a:off x="7757536" y="0"/>
            <a:ext cx="4434464" cy="6858000"/>
          </a:xfrm>
          <a:solidFill>
            <a:schemeClr val="bg1">
              <a:lumMod val="95000"/>
            </a:schemeClr>
          </a:solidFill>
        </p:spPr>
      </p:pic>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8522486" y="2058103"/>
            <a:ext cx="3224037" cy="1605725"/>
          </a:xfrm>
          <a:noFill/>
        </p:spPr>
        <p:txBody>
          <a:bodyPr>
            <a:noAutofit/>
          </a:bodyPr>
          <a:lstStyle/>
          <a:p>
            <a:r>
              <a:rPr lang="en-US" b="1" dirty="0">
                <a:solidFill>
                  <a:schemeClr val="bg1"/>
                </a:solidFill>
              </a:rPr>
              <a:t>System architecture </a:t>
            </a:r>
          </a:p>
        </p:txBody>
      </p:sp>
      <p:pic>
        <p:nvPicPr>
          <p:cNvPr id="4" name="صورة 2">
            <a:extLst>
              <a:ext uri="{FF2B5EF4-FFF2-40B4-BE49-F238E27FC236}">
                <a16:creationId xmlns:a16="http://schemas.microsoft.com/office/drawing/2014/main" id="{F38A7B74-B398-F35A-C35A-4495B7BF25D3}"/>
              </a:ext>
            </a:extLst>
          </p:cNvPr>
          <p:cNvPicPr>
            <a:picLocks noChangeAspect="1"/>
          </p:cNvPicPr>
          <p:nvPr/>
        </p:nvPicPr>
        <p:blipFill>
          <a:blip r:embed="rId5">
            <a:extLst>
              <a:ext uri="{28A0092B-C50C-407E-A947-70E740481C1C}">
                <a14:useLocalDpi xmlns:a14="http://schemas.microsoft.com/office/drawing/2010/main" val="0"/>
              </a:ext>
            </a:extLst>
          </a:blip>
          <a:srcRect r="2973"/>
          <a:stretch>
            <a:fillRect/>
          </a:stretch>
        </p:blipFill>
        <p:spPr>
          <a:xfrm>
            <a:off x="-1" y="1116974"/>
            <a:ext cx="7701255" cy="4624051"/>
          </a:xfrm>
          <a:prstGeom prst="rect">
            <a:avLst/>
          </a:prstGeom>
        </p:spPr>
      </p:pic>
      <p:sp>
        <p:nvSpPr>
          <p:cNvPr id="8" name="Slide Number Placeholder 3">
            <a:extLst>
              <a:ext uri="{FF2B5EF4-FFF2-40B4-BE49-F238E27FC236}">
                <a16:creationId xmlns:a16="http://schemas.microsoft.com/office/drawing/2014/main" id="{5D3E343C-2259-D9E8-87EB-9A2382671B63}"/>
              </a:ext>
            </a:extLst>
          </p:cNvPr>
          <p:cNvSpPr txBox="1">
            <a:spLocks/>
          </p:cNvSpPr>
          <p:nvPr/>
        </p:nvSpPr>
        <p:spPr>
          <a:xfrm>
            <a:off x="0" y="6330462"/>
            <a:ext cx="5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mtClean="0"/>
              <a:pPr algn="r"/>
              <a:t>22</a:t>
            </a:fld>
            <a:endParaRPr lang="en-US" dirty="0"/>
          </a:p>
        </p:txBody>
      </p:sp>
    </p:spTree>
    <p:extLst>
      <p:ext uri="{BB962C8B-B14F-4D97-AF65-F5344CB8AC3E}">
        <p14:creationId xmlns:p14="http://schemas.microsoft.com/office/powerpoint/2010/main" val="35418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pPr>
              <a:lnSpc>
                <a:spcPct val="150000"/>
              </a:lnSpc>
            </a:pPr>
            <a:r>
              <a:rPr lang="en-US" dirty="0"/>
              <a:t>Summary and reflections</a:t>
            </a: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23</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BFBF-F8B0-D44E-B6BF-4A0429AC3B0F}"/>
              </a:ext>
            </a:extLst>
          </p:cNvPr>
          <p:cNvSpPr>
            <a:spLocks noGrp="1"/>
          </p:cNvSpPr>
          <p:nvPr>
            <p:ph type="title"/>
          </p:nvPr>
        </p:nvSpPr>
        <p:spPr>
          <a:xfrm>
            <a:off x="932688" y="228600"/>
            <a:ext cx="9528048" cy="1600200"/>
          </a:xfrm>
        </p:spPr>
        <p:txBody>
          <a:bodyPr/>
          <a:lstStyle/>
          <a:p>
            <a:r>
              <a:rPr lang="en-US" dirty="0"/>
              <a:t>Summary</a:t>
            </a:r>
          </a:p>
        </p:txBody>
      </p:sp>
      <p:sp>
        <p:nvSpPr>
          <p:cNvPr id="4" name="Slide Number Placeholder 3">
            <a:extLst>
              <a:ext uri="{FF2B5EF4-FFF2-40B4-BE49-F238E27FC236}">
                <a16:creationId xmlns:a16="http://schemas.microsoft.com/office/drawing/2014/main" id="{4DC69194-7927-A259-0C43-EE59A460354E}"/>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24</a:t>
            </a:fld>
            <a:endParaRPr lang="en-US" dirty="0"/>
          </a:p>
        </p:txBody>
      </p:sp>
      <p:sp>
        <p:nvSpPr>
          <p:cNvPr id="12" name="TextBox 11">
            <a:extLst>
              <a:ext uri="{FF2B5EF4-FFF2-40B4-BE49-F238E27FC236}">
                <a16:creationId xmlns:a16="http://schemas.microsoft.com/office/drawing/2014/main" id="{C3B4E955-1557-12CD-B0A0-F5C3B646B444}"/>
              </a:ext>
            </a:extLst>
          </p:cNvPr>
          <p:cNvSpPr txBox="1"/>
          <p:nvPr/>
        </p:nvSpPr>
        <p:spPr>
          <a:xfrm>
            <a:off x="932688" y="2456378"/>
            <a:ext cx="8309785" cy="2716256"/>
          </a:xfrm>
          <a:prstGeom prst="rect">
            <a:avLst/>
          </a:prstGeom>
          <a:noFill/>
        </p:spPr>
        <p:txBody>
          <a:bodyPr wrap="square">
            <a:spAutoFit/>
          </a:bodyPr>
          <a:lstStyle/>
          <a:p>
            <a:pPr marL="285750" indent="-285750">
              <a:lnSpc>
                <a:spcPct val="250000"/>
              </a:lnSpc>
              <a:buFont typeface="Wingdings" panose="05000000000000000000" pitchFamily="2" charset="2"/>
              <a:buChar char="ü"/>
            </a:pPr>
            <a:r>
              <a:rPr lang="en-US" sz="2400" dirty="0"/>
              <a:t> Designing role-based permissions and custom DRF permissions.</a:t>
            </a:r>
          </a:p>
          <a:p>
            <a:pPr marL="285750" indent="-285750">
              <a:lnSpc>
                <a:spcPct val="250000"/>
              </a:lnSpc>
              <a:buFont typeface="Wingdings" panose="05000000000000000000" pitchFamily="2" charset="2"/>
              <a:buChar char="ü"/>
            </a:pPr>
            <a:r>
              <a:rPr lang="en-US" sz="2400" dirty="0"/>
              <a:t> Building modular APIs and secure authentication.</a:t>
            </a:r>
          </a:p>
          <a:p>
            <a:pPr marL="285750" indent="-285750">
              <a:lnSpc>
                <a:spcPct val="250000"/>
              </a:lnSpc>
              <a:buFont typeface="Wingdings" panose="05000000000000000000" pitchFamily="2" charset="2"/>
              <a:buChar char="ü"/>
            </a:pPr>
            <a:r>
              <a:rPr lang="en-US" sz="2400" dirty="0"/>
              <a:t> Integrating React frontend with Django backend seamlessly.</a:t>
            </a:r>
          </a:p>
        </p:txBody>
      </p:sp>
    </p:spTree>
    <p:extLst>
      <p:ext uri="{BB962C8B-B14F-4D97-AF65-F5344CB8AC3E}">
        <p14:creationId xmlns:p14="http://schemas.microsoft.com/office/powerpoint/2010/main" val="89819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 calcmode="lin" valueType="num">
                                      <p:cBhvr additive="base">
                                        <p:cTn id="2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anim calcmode="lin" valueType="num">
                                      <p:cBhvr additive="base">
                                        <p:cTn id="33"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8101584" y="1408176"/>
            <a:ext cx="3392424" cy="4014216"/>
          </a:xfrm>
        </p:spPr>
        <p:txBody>
          <a:bodyPr>
            <a:normAutofit/>
          </a:bodyPr>
          <a:lstStyle/>
          <a:p>
            <a:r>
              <a:rPr lang="en-US" dirty="0"/>
              <a:t>Future Work</a:t>
            </a:r>
          </a:p>
        </p:txBody>
      </p:sp>
      <p:sp>
        <p:nvSpPr>
          <p:cNvPr id="11" name="Content Placeholder 10">
            <a:extLst>
              <a:ext uri="{FF2B5EF4-FFF2-40B4-BE49-F238E27FC236}">
                <a16:creationId xmlns:a16="http://schemas.microsoft.com/office/drawing/2014/main" id="{B83B2F5C-D09B-2126-5784-589918E6E1A2}"/>
              </a:ext>
            </a:extLst>
          </p:cNvPr>
          <p:cNvSpPr>
            <a:spLocks noGrp="1"/>
          </p:cNvSpPr>
          <p:nvPr>
            <p:ph sz="quarter" idx="13"/>
          </p:nvPr>
        </p:nvSpPr>
        <p:spPr>
          <a:xfrm>
            <a:off x="697992" y="1209821"/>
            <a:ext cx="6490599" cy="3879166"/>
          </a:xfrm>
        </p:spPr>
        <p:txBody>
          <a:bodyPr>
            <a:noAutofit/>
          </a:bodyPr>
          <a:lstStyle/>
          <a:p>
            <a:pPr marL="342900" indent="-342900">
              <a:lnSpc>
                <a:spcPct val="250000"/>
              </a:lnSpc>
              <a:buFont typeface="Wingdings" panose="05000000000000000000" pitchFamily="2" charset="2"/>
              <a:buChar char="v"/>
            </a:pPr>
            <a:r>
              <a:rPr lang="en-US" dirty="0"/>
              <a:t>Real-time messaging and notifications.</a:t>
            </a:r>
          </a:p>
          <a:p>
            <a:pPr marL="342900" indent="-342900">
              <a:lnSpc>
                <a:spcPct val="250000"/>
              </a:lnSpc>
              <a:buFont typeface="Wingdings" panose="05000000000000000000" pitchFamily="2" charset="2"/>
              <a:buChar char="v"/>
            </a:pPr>
            <a:r>
              <a:rPr lang="en-US" dirty="0"/>
              <a:t>Rating/review system for projects.</a:t>
            </a:r>
          </a:p>
          <a:p>
            <a:pPr marL="342900" indent="-342900">
              <a:lnSpc>
                <a:spcPct val="250000"/>
              </a:lnSpc>
              <a:buFont typeface="Wingdings" panose="05000000000000000000" pitchFamily="2" charset="2"/>
              <a:buChar char="v"/>
            </a:pPr>
            <a:r>
              <a:rPr lang="en-US" dirty="0"/>
              <a:t>Advanced AI-driven project recommendations.</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51239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 calcmode="lin" valueType="num">
                                      <p:cBhvr additive="base">
                                        <p:cTn id="2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134707" y="1280160"/>
            <a:ext cx="6724357" cy="4572000"/>
          </a:xfrm>
          <a:noFill/>
        </p:spPr>
        <p:txBody>
          <a:bodyPr vert="horz" lIns="91440" tIns="45720" rIns="91440" bIns="45720" rtlCol="0" anchor="t">
            <a:normAutofit/>
          </a:bodyPr>
          <a:lstStyle/>
          <a:p>
            <a:pPr>
              <a:lnSpc>
                <a:spcPct val="150000"/>
              </a:lnSpc>
              <a:buFont typeface="Wingdings" panose="05000000000000000000" pitchFamily="2" charset="2"/>
              <a:buChar char="q"/>
            </a:pPr>
            <a:r>
              <a:rPr lang="en-US" sz="2400" dirty="0"/>
              <a:t> Many skilled engineers struggle to promote their work or connect with investors.</a:t>
            </a:r>
          </a:p>
          <a:p>
            <a:pPr>
              <a:lnSpc>
                <a:spcPct val="150000"/>
              </a:lnSpc>
              <a:buFont typeface="Wingdings" panose="05000000000000000000" pitchFamily="2" charset="2"/>
              <a:buChar char="q"/>
            </a:pPr>
            <a:r>
              <a:rPr lang="en-US" sz="2400" dirty="0"/>
              <a:t> Investors often lack a specialized, engineering‑focused hub to find qualified talent.</a:t>
            </a:r>
          </a:p>
          <a:p>
            <a:pPr>
              <a:lnSpc>
                <a:spcPct val="150000"/>
              </a:lnSpc>
              <a:buFont typeface="Wingdings" panose="05000000000000000000" pitchFamily="2" charset="2"/>
              <a:buChar char="q"/>
            </a:pPr>
            <a:r>
              <a:rPr lang="en-US" sz="2400" dirty="0"/>
              <a:t> Existing platforms (e.g., GitHub, </a:t>
            </a:r>
            <a:r>
              <a:rPr lang="en-US" sz="2400" dirty="0" err="1"/>
              <a:t>Behance</a:t>
            </a:r>
            <a:r>
              <a:rPr lang="en-US" sz="2400" dirty="0"/>
              <a:t>) do not address these specific engineering‑investor matchmaking needs.</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90242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en-US" dirty="0"/>
              <a:t>Project Idea Brief</a:t>
            </a:r>
          </a:p>
        </p:txBody>
      </p:sp>
      <p:sp>
        <p:nvSpPr>
          <p:cNvPr id="6" name="Content Placeholder 5">
            <a:extLst>
              <a:ext uri="{FF2B5EF4-FFF2-40B4-BE49-F238E27FC236}">
                <a16:creationId xmlns:a16="http://schemas.microsoft.com/office/drawing/2014/main" id="{9D5BB6B2-ED6A-BB7C-2FF7-FB659089012C}"/>
              </a:ext>
            </a:extLst>
          </p:cNvPr>
          <p:cNvSpPr>
            <a:spLocks noGrp="1"/>
          </p:cNvSpPr>
          <p:nvPr>
            <p:ph sz="quarter" idx="13"/>
          </p:nvPr>
        </p:nvSpPr>
        <p:spPr>
          <a:xfrm>
            <a:off x="478302" y="2523744"/>
            <a:ext cx="11070570" cy="3694176"/>
          </a:xfrm>
        </p:spPr>
        <p:txBody>
          <a:bodyPr>
            <a:normAutofit/>
          </a:bodyPr>
          <a:lstStyle/>
          <a:p>
            <a:pPr algn="just">
              <a:lnSpc>
                <a:spcPct val="150000"/>
              </a:lnSpc>
            </a:pPr>
            <a:r>
              <a:rPr lang="en-US" dirty="0"/>
              <a:t>Engineers’ Platform bridges technical expertise and real‑world opportunities through a cohesive digital ecosystem. Engineers can showcase their projects, manage their portfolios, and receive direct collaboration invitations, while investors discover qualified talent, propose new ideas, and send partnership requests. Platform administrators ensure safe interactions and high‑quality content at all times.</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301334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F3D03-84CD-ABAB-582B-E9A758A34D26}"/>
            </a:ext>
          </a:extLst>
        </p:cNvPr>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9F40A35-F85C-B586-37E1-B0888ED7595E}"/>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2BE87F46-3493-9382-6377-54A73107587E}"/>
              </a:ext>
            </a:extLst>
          </p:cNvPr>
          <p:cNvSpPr>
            <a:spLocks noGrp="1"/>
          </p:cNvSpPr>
          <p:nvPr>
            <p:ph type="ctrTitle"/>
          </p:nvPr>
        </p:nvSpPr>
        <p:spPr/>
        <p:txBody>
          <a:bodyPr/>
          <a:lstStyle/>
          <a:p>
            <a:pPr>
              <a:lnSpc>
                <a:spcPct val="150000"/>
              </a:lnSpc>
            </a:pPr>
            <a:r>
              <a:rPr lang="en-US" dirty="0"/>
              <a:t>Key features</a:t>
            </a:r>
          </a:p>
        </p:txBody>
      </p:sp>
      <p:sp>
        <p:nvSpPr>
          <p:cNvPr id="4" name="Footer Placeholder 3">
            <a:extLst>
              <a:ext uri="{FF2B5EF4-FFF2-40B4-BE49-F238E27FC236}">
                <a16:creationId xmlns:a16="http://schemas.microsoft.com/office/drawing/2014/main" id="{DBAABD50-9B2A-2D50-2866-383884A70F71}"/>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5B54A72B-C501-3AC6-4DD7-8088D4B7B0EC}"/>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5</a:t>
            </a:fld>
            <a:endParaRPr lang="en-US" dirty="0"/>
          </a:p>
        </p:txBody>
      </p:sp>
      <p:sp>
        <p:nvSpPr>
          <p:cNvPr id="11" name="Plaque 10">
            <a:extLst>
              <a:ext uri="{FF2B5EF4-FFF2-40B4-BE49-F238E27FC236}">
                <a16:creationId xmlns:a16="http://schemas.microsoft.com/office/drawing/2014/main" id="{FCF13D9C-E36F-EA84-9517-0F46B1DA1110}"/>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4FE8318-F3D3-32D4-A98D-EEB4F1F85C37}"/>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331DEE8-5ABA-57A3-31B9-ADBD700138FF}"/>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354666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B27A1-6E73-9430-0BC8-8A548F704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8F5D5-9B80-5615-40E3-93AA06460732}"/>
              </a:ext>
            </a:extLst>
          </p:cNvPr>
          <p:cNvSpPr>
            <a:spLocks noGrp="1"/>
          </p:cNvSpPr>
          <p:nvPr>
            <p:ph type="title"/>
          </p:nvPr>
        </p:nvSpPr>
        <p:spPr>
          <a:xfrm>
            <a:off x="9096015" y="5226148"/>
            <a:ext cx="2895546" cy="1406768"/>
          </a:xfrm>
          <a:noFill/>
        </p:spPr>
        <p:txBody>
          <a:bodyPr>
            <a:noAutofit/>
          </a:bodyPr>
          <a:lstStyle/>
          <a:p>
            <a:r>
              <a:rPr lang="en-US" dirty="0"/>
              <a:t>Use Case</a:t>
            </a:r>
            <a:br>
              <a:rPr lang="en-US" dirty="0"/>
            </a:br>
            <a:r>
              <a:rPr lang="en-US" dirty="0"/>
              <a:t>Diagram</a:t>
            </a:r>
          </a:p>
        </p:txBody>
      </p:sp>
      <p:pic>
        <p:nvPicPr>
          <p:cNvPr id="7" name="Picture Placeholder 6">
            <a:extLst>
              <a:ext uri="{FF2B5EF4-FFF2-40B4-BE49-F238E27FC236}">
                <a16:creationId xmlns:a16="http://schemas.microsoft.com/office/drawing/2014/main" id="{9C7D5900-AEC0-E9F6-D1EB-51FEA998A135}"/>
              </a:ext>
            </a:extLst>
          </p:cNvPr>
          <p:cNvPicPr>
            <a:picLocks noGrp="1" noChangeAspect="1"/>
          </p:cNvPicPr>
          <p:nvPr>
            <p:ph type="pic" sz="quarter" idx="13"/>
          </p:nvPr>
        </p:nvPicPr>
        <p:blipFill>
          <a:blip r:embed="rId3"/>
          <a:srcRect l="-1" r="-1"/>
          <a:stretch>
            <a:fillRect/>
          </a:stretch>
        </p:blipFill>
        <p:spPr>
          <a:xfrm>
            <a:off x="1648212" y="0"/>
            <a:ext cx="7678668" cy="6858000"/>
          </a:xfrm>
        </p:spPr>
      </p:pic>
      <p:sp>
        <p:nvSpPr>
          <p:cNvPr id="8" name="Slide Number Placeholder 3">
            <a:extLst>
              <a:ext uri="{FF2B5EF4-FFF2-40B4-BE49-F238E27FC236}">
                <a16:creationId xmlns:a16="http://schemas.microsoft.com/office/drawing/2014/main" id="{5EE31111-29DB-3375-1052-4A434F096A1C}"/>
              </a:ext>
            </a:extLst>
          </p:cNvPr>
          <p:cNvSpPr txBox="1">
            <a:spLocks/>
          </p:cNvSpPr>
          <p:nvPr/>
        </p:nvSpPr>
        <p:spPr>
          <a:xfrm>
            <a:off x="11100230" y="225084"/>
            <a:ext cx="7848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mtClean="0"/>
              <a:pPr algn="r"/>
              <a:t>6</a:t>
            </a:fld>
            <a:endParaRPr lang="en-US" dirty="0"/>
          </a:p>
        </p:txBody>
      </p:sp>
    </p:spTree>
    <p:extLst>
      <p:ext uri="{BB962C8B-B14F-4D97-AF65-F5344CB8AC3E}">
        <p14:creationId xmlns:p14="http://schemas.microsoft.com/office/powerpoint/2010/main" val="110637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yellow flowers">
            <a:extLst>
              <a:ext uri="{FF2B5EF4-FFF2-40B4-BE49-F238E27FC236}">
                <a16:creationId xmlns:a16="http://schemas.microsoft.com/office/drawing/2014/main" id="{A30CECCA-DB43-3EBC-1ED9-4E7CD74EE3E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0" y="0"/>
            <a:ext cx="4434464" cy="6858000"/>
          </a:xfrm>
        </p:spPr>
      </p:pic>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217275" y="3110359"/>
            <a:ext cx="3999914" cy="841246"/>
          </a:xfrm>
        </p:spPr>
        <p:txBody>
          <a:bodyPr>
            <a:normAutofit/>
          </a:bodyPr>
          <a:lstStyle/>
          <a:p>
            <a:r>
              <a:rPr lang="en-US" dirty="0"/>
              <a:t>Bloc Diagram</a:t>
            </a:r>
          </a:p>
        </p:txBody>
      </p:sp>
      <p:pic>
        <p:nvPicPr>
          <p:cNvPr id="12" name="صورة 4">
            <a:extLst>
              <a:ext uri="{FF2B5EF4-FFF2-40B4-BE49-F238E27FC236}">
                <a16:creationId xmlns:a16="http://schemas.microsoft.com/office/drawing/2014/main" id="{AC527DAE-2125-F2B9-D9C0-D72AF573A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737" y="767044"/>
            <a:ext cx="7701263" cy="5865872"/>
          </a:xfrm>
          <a:prstGeom prst="rect">
            <a:avLst/>
          </a:prstGeom>
        </p:spPr>
      </p:pic>
      <p:sp>
        <p:nvSpPr>
          <p:cNvPr id="14" name="Slide Number Placeholder 3">
            <a:extLst>
              <a:ext uri="{FF2B5EF4-FFF2-40B4-BE49-F238E27FC236}">
                <a16:creationId xmlns:a16="http://schemas.microsoft.com/office/drawing/2014/main" id="{0AA23464-746C-4FC5-5A1D-0EBA3EAFABBB}"/>
              </a:ext>
            </a:extLst>
          </p:cNvPr>
          <p:cNvSpPr txBox="1">
            <a:spLocks/>
          </p:cNvSpPr>
          <p:nvPr/>
        </p:nvSpPr>
        <p:spPr>
          <a:xfrm>
            <a:off x="11100230" y="225084"/>
            <a:ext cx="7848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mtClean="0"/>
              <a:pPr algn="r"/>
              <a:t>7</a:t>
            </a:fld>
            <a:endParaRPr lang="en-US" dirty="0"/>
          </a:p>
        </p:txBody>
      </p:sp>
    </p:spTree>
    <p:extLst>
      <p:ext uri="{BB962C8B-B14F-4D97-AF65-F5344CB8AC3E}">
        <p14:creationId xmlns:p14="http://schemas.microsoft.com/office/powerpoint/2010/main" val="20694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fltVal val="0"/>
                                          </p:val>
                                        </p:tav>
                                        <p:tav tm="100000">
                                          <p:val>
                                            <p:strVal val="#ppt_h"/>
                                          </p:val>
                                        </p:tav>
                                      </p:tavLst>
                                    </p:anim>
                                    <p:anim calcmode="lin" valueType="num">
                                      <p:cBhvr>
                                        <p:cTn id="17" dur="1000" fill="hold"/>
                                        <p:tgtEl>
                                          <p:spTgt spid="12"/>
                                        </p:tgtEl>
                                        <p:attrNameLst>
                                          <p:attrName>style.rotation</p:attrName>
                                        </p:attrNameLst>
                                      </p:cBhvr>
                                      <p:tavLst>
                                        <p:tav tm="0">
                                          <p:val>
                                            <p:fltVal val="90"/>
                                          </p:val>
                                        </p:tav>
                                        <p:tav tm="100000">
                                          <p:val>
                                            <p:fltVal val="0"/>
                                          </p:val>
                                        </p:tav>
                                      </p:tavLst>
                                    </p:anim>
                                    <p:animEffect transition="in" filter="fade">
                                      <p:cBhvr>
                                        <p:cTn id="1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68727-BF59-533E-C2F1-169EB6E4C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30F5E-86F7-78D4-1BB6-6261DF69AB50}"/>
              </a:ext>
            </a:extLst>
          </p:cNvPr>
          <p:cNvSpPr>
            <a:spLocks noGrp="1"/>
          </p:cNvSpPr>
          <p:nvPr>
            <p:ph type="title"/>
          </p:nvPr>
        </p:nvSpPr>
        <p:spPr>
          <a:xfrm>
            <a:off x="9096015" y="5212080"/>
            <a:ext cx="2895546" cy="1406768"/>
          </a:xfrm>
          <a:noFill/>
        </p:spPr>
        <p:txBody>
          <a:bodyPr>
            <a:noAutofit/>
          </a:bodyPr>
          <a:lstStyle/>
          <a:p>
            <a:r>
              <a:rPr lang="en-US" dirty="0"/>
              <a:t>Class</a:t>
            </a:r>
            <a:br>
              <a:rPr lang="en-US" dirty="0"/>
            </a:br>
            <a:r>
              <a:rPr lang="en-US" dirty="0"/>
              <a:t>Diagram</a:t>
            </a:r>
          </a:p>
        </p:txBody>
      </p:sp>
      <p:pic>
        <p:nvPicPr>
          <p:cNvPr id="12" name="Picture Placeholder 11">
            <a:extLst>
              <a:ext uri="{FF2B5EF4-FFF2-40B4-BE49-F238E27FC236}">
                <a16:creationId xmlns:a16="http://schemas.microsoft.com/office/drawing/2014/main" id="{38A92145-6761-4E38-A604-3AAC5FD23D30}"/>
              </a:ext>
            </a:extLst>
          </p:cNvPr>
          <p:cNvPicPr>
            <a:picLocks noGrp="1" noChangeAspect="1"/>
          </p:cNvPicPr>
          <p:nvPr>
            <p:ph type="pic" sz="quarter" idx="13"/>
          </p:nvPr>
        </p:nvPicPr>
        <p:blipFill>
          <a:blip r:embed="rId3"/>
          <a:srcRect l="-172" t="218" r="-1733"/>
          <a:stretch>
            <a:fillRect/>
          </a:stretch>
        </p:blipFill>
        <p:spPr>
          <a:xfrm>
            <a:off x="200439" y="0"/>
            <a:ext cx="9337455" cy="6858000"/>
          </a:xfrm>
        </p:spPr>
      </p:pic>
      <p:sp>
        <p:nvSpPr>
          <p:cNvPr id="13" name="Slide Number Placeholder 3">
            <a:extLst>
              <a:ext uri="{FF2B5EF4-FFF2-40B4-BE49-F238E27FC236}">
                <a16:creationId xmlns:a16="http://schemas.microsoft.com/office/drawing/2014/main" id="{143FD2EB-57B8-EF69-4BAA-AB1080D093D8}"/>
              </a:ext>
            </a:extLst>
          </p:cNvPr>
          <p:cNvSpPr txBox="1">
            <a:spLocks/>
          </p:cNvSpPr>
          <p:nvPr/>
        </p:nvSpPr>
        <p:spPr>
          <a:xfrm>
            <a:off x="11100230" y="225084"/>
            <a:ext cx="78486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mtClean="0"/>
              <a:pPr algn="r"/>
              <a:t>8</a:t>
            </a:fld>
            <a:endParaRPr lang="en-US" dirty="0"/>
          </a:p>
        </p:txBody>
      </p:sp>
    </p:spTree>
    <p:extLst>
      <p:ext uri="{BB962C8B-B14F-4D97-AF65-F5344CB8AC3E}">
        <p14:creationId xmlns:p14="http://schemas.microsoft.com/office/powerpoint/2010/main" val="185701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82C0F469-9EA6-0942-67ED-8D4851C74BF6}"/>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10332" y="-11624"/>
            <a:ext cx="12192000" cy="6858000"/>
          </a:xfrm>
          <a:solidFill>
            <a:schemeClr val="bg1">
              <a:lumMod val="95000"/>
            </a:schemeClr>
          </a:solidFill>
        </p:spPr>
      </p:pic>
      <p:sp>
        <p:nvSpPr>
          <p:cNvPr id="7" name="Title 6">
            <a:extLst>
              <a:ext uri="{FF2B5EF4-FFF2-40B4-BE49-F238E27FC236}">
                <a16:creationId xmlns:a16="http://schemas.microsoft.com/office/drawing/2014/main" id="{DF951822-544C-11FC-36D3-F53CE376B9C9}"/>
              </a:ext>
            </a:extLst>
          </p:cNvPr>
          <p:cNvSpPr>
            <a:spLocks noGrp="1"/>
          </p:cNvSpPr>
          <p:nvPr>
            <p:ph type="ctrTitle"/>
          </p:nvPr>
        </p:nvSpPr>
        <p:spPr>
          <a:xfrm>
            <a:off x="1480394" y="2996418"/>
            <a:ext cx="9336548" cy="1251000"/>
          </a:xfrm>
        </p:spPr>
        <p:txBody>
          <a:bodyPr/>
          <a:lstStyle/>
          <a:p>
            <a:r>
              <a:rPr lang="en-US" dirty="0"/>
              <a:t>My project interfaces</a:t>
            </a:r>
            <a:br>
              <a:rPr lang="en-US" dirty="0"/>
            </a:br>
            <a:br>
              <a:rPr lang="en-US" dirty="0"/>
            </a:br>
            <a:r>
              <a:rPr lang="en-US" dirty="0"/>
              <a:t>Engineer interfaces</a:t>
            </a:r>
          </a:p>
        </p:txBody>
      </p:sp>
      <p:sp>
        <p:nvSpPr>
          <p:cNvPr id="12" name="Plaque 11">
            <a:extLst>
              <a:ext uri="{FF2B5EF4-FFF2-40B4-BE49-F238E27FC236}">
                <a16:creationId xmlns:a16="http://schemas.microsoft.com/office/drawing/2014/main" id="{F6C1C551-67AC-029A-A3FE-5521A1CD6826}"/>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27F1579-738B-D9DF-6A9B-98AB5F50D599}"/>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6736DE-5AE2-4B04-69F4-474224408D30}"/>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308817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3.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{17EE34BE-677B-4E82-9FB5-9C8FCD969389}TF6ca04e33-feaa-4cf5-9b27-d56362f12ac085bf296f_win32-5c14a82fef6c</Template>
  <TotalTime>150</TotalTime>
  <Words>307</Words>
  <Application>Microsoft Office PowerPoint</Application>
  <PresentationFormat>Widescreen</PresentationFormat>
  <Paragraphs>80</Paragraphs>
  <Slides>26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Baskerville Old Face</vt:lpstr>
      <vt:lpstr>Calibri</vt:lpstr>
      <vt:lpstr>Gill Sans Nova Light</vt:lpstr>
      <vt:lpstr>Wingdings</vt:lpstr>
      <vt:lpstr>Custom</vt:lpstr>
      <vt:lpstr>Engineers’ Platform</vt:lpstr>
      <vt:lpstr>Agenda</vt:lpstr>
      <vt:lpstr>Problem statement</vt:lpstr>
      <vt:lpstr>Project Idea Brief</vt:lpstr>
      <vt:lpstr>Key features</vt:lpstr>
      <vt:lpstr>Use Case Diagram</vt:lpstr>
      <vt:lpstr>Bloc Diagram</vt:lpstr>
      <vt:lpstr>Class Diagram</vt:lpstr>
      <vt:lpstr>My project interfaces  Engineer interfaces</vt:lpstr>
      <vt:lpstr>PowerPoint Presentation</vt:lpstr>
      <vt:lpstr>PowerPoint Presentation</vt:lpstr>
      <vt:lpstr>PowerPoint Presentation</vt:lpstr>
      <vt:lpstr>My project interfaces  Investor interfaces</vt:lpstr>
      <vt:lpstr>PowerPoint Presentation</vt:lpstr>
      <vt:lpstr>PowerPoint Presentation</vt:lpstr>
      <vt:lpstr>My project interfaces  Admin Dashboard</vt:lpstr>
      <vt:lpstr>Admin dashboard</vt:lpstr>
      <vt:lpstr>Manage users</vt:lpstr>
      <vt:lpstr>Manage comments</vt:lpstr>
      <vt:lpstr>Manage invitation</vt:lpstr>
      <vt:lpstr>Architecture   and tools used</vt:lpstr>
      <vt:lpstr>System architecture </vt:lpstr>
      <vt:lpstr>Summary and reflections</vt:lpstr>
      <vt:lpstr>Summary</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Язан Хасан</dc:creator>
  <cp:lastModifiedBy>Язан Хасан</cp:lastModifiedBy>
  <cp:revision>16</cp:revision>
  <dcterms:created xsi:type="dcterms:W3CDTF">2025-06-15T15:22:07Z</dcterms:created>
  <dcterms:modified xsi:type="dcterms:W3CDTF">2025-06-15T18:30:31Z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